
<file path=[Content_Types].xml><?xml version="1.0" encoding="utf-8"?>
<Types xmlns="http://schemas.openxmlformats.org/package/2006/content-types">
  <Override PartName="/ppt/slideLayouts/slideLayout4.xml" ContentType="application/vnd.openxmlformats-officedocument.presentationml.slideLayout+xml"/>
  <Default Extension="jpeg" ContentType="image/jpeg"/>
  <Override PartName="/ppt/slideLayouts/slideLayout6.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Default Extension="rels" ContentType="application/vnd.openxmlformats-package.relationship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xml" ContentType="application/vnd.openxmlformats-officedocument.presentationml.slideLayout+xml"/>
  <Default Extension="png" ContentType="image/png"/>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s/slide4.xml" ContentType="application/vnd.openxmlformats-officedocument.presentationml.slide+xml"/>
  <Override PartName="/ppt/viewProps.xml" ContentType="application/vnd.openxmlformats-officedocument.presentationml.viewProps+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s/slide8.xml" ContentType="application/vnd.openxmlformats-officedocument.presentationml.slide+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Override PartName="/ppt/presProps.xml" ContentType="application/vnd.openxmlformats-officedocument.presentationml.presProps+xml"/>
  <Override PartName="/ppt/tableStyles.xml" ContentType="application/vnd.openxmlformats-officedocument.presentationml.tableStyles+xml"/>
  <Override PartName="/ppt/theme/theme1.xml" ContentType="application/vnd.openxmlformats-officedocument.theme+xml"/>
  <Override PartName="/ppt/slides/slide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7" r:id="rId2"/>
    <p:sldId id="256"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92" d="100"/>
          <a:sy n="92" d="100"/>
        </p:scale>
        <p:origin x="-92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printerSettings" Target="printerSettings/printerSettings1.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800469A-1C9C-BB49-AD1A-8E2DF06D780A}" type="datetimeFigureOut">
              <a:rPr lang="en-US" smtClean="0"/>
              <a:t>11/27/11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8F9D2B-3DBD-224B-A6BF-5DFF70CB89DA}"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800469A-1C9C-BB49-AD1A-8E2DF06D780A}" type="datetimeFigureOut">
              <a:rPr lang="en-US" smtClean="0"/>
              <a:t>11/27/11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8F9D2B-3DBD-224B-A6BF-5DFF70CB89D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800469A-1C9C-BB49-AD1A-8E2DF06D780A}" type="datetimeFigureOut">
              <a:rPr lang="en-US" smtClean="0"/>
              <a:t>11/27/11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8F9D2B-3DBD-224B-A6BF-5DFF70CB89D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800469A-1C9C-BB49-AD1A-8E2DF06D780A}" type="datetimeFigureOut">
              <a:rPr lang="en-US" smtClean="0"/>
              <a:t>11/27/11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8F9D2B-3DBD-224B-A6BF-5DFF70CB89D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800469A-1C9C-BB49-AD1A-8E2DF06D780A}" type="datetimeFigureOut">
              <a:rPr lang="en-US" smtClean="0"/>
              <a:t>11/27/11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8F9D2B-3DBD-224B-A6BF-5DFF70CB89DA}"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800469A-1C9C-BB49-AD1A-8E2DF06D780A}" type="datetimeFigureOut">
              <a:rPr lang="en-US" smtClean="0"/>
              <a:t>11/27/11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8F9D2B-3DBD-224B-A6BF-5DFF70CB89D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800469A-1C9C-BB49-AD1A-8E2DF06D780A}" type="datetimeFigureOut">
              <a:rPr lang="en-US" smtClean="0"/>
              <a:t>11/27/11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58F9D2B-3DBD-224B-A6BF-5DFF70CB89D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800469A-1C9C-BB49-AD1A-8E2DF06D780A}" type="datetimeFigureOut">
              <a:rPr lang="en-US" smtClean="0"/>
              <a:t>11/27/11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58F9D2B-3DBD-224B-A6BF-5DFF70CB89D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00469A-1C9C-BB49-AD1A-8E2DF06D780A}" type="datetimeFigureOut">
              <a:rPr lang="en-US" smtClean="0"/>
              <a:t>11/27/11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58F9D2B-3DBD-224B-A6BF-5DFF70CB89D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800469A-1C9C-BB49-AD1A-8E2DF06D780A}" type="datetimeFigureOut">
              <a:rPr lang="en-US" smtClean="0"/>
              <a:t>11/27/11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8F9D2B-3DBD-224B-A6BF-5DFF70CB89D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800469A-1C9C-BB49-AD1A-8E2DF06D780A}" type="datetimeFigureOut">
              <a:rPr lang="en-US" smtClean="0"/>
              <a:t>11/27/11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8F9D2B-3DBD-224B-A6BF-5DFF70CB89DA}"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800469A-1C9C-BB49-AD1A-8E2DF06D780A}" type="datetimeFigureOut">
              <a:rPr lang="en-US" smtClean="0"/>
              <a:t>11/27/11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8F9D2B-3DBD-224B-A6BF-5DFF70CB89D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4457333" cy="2855681"/>
          </a:xfrm>
        </p:spPr>
        <p:txBody>
          <a:bodyPr>
            <a:noAutofit/>
          </a:bodyPr>
          <a:lstStyle/>
          <a:p>
            <a:pPr algn="l"/>
            <a:r>
              <a:rPr lang="en-US" sz="3600" i="1" dirty="0" smtClean="0"/>
              <a:t>Scaffolding instruction </a:t>
            </a:r>
            <a:br>
              <a:rPr lang="en-US" sz="3600" i="1" dirty="0" smtClean="0"/>
            </a:br>
            <a:r>
              <a:rPr lang="en-US" sz="3600" i="1" dirty="0" smtClean="0"/>
              <a:t>for English language </a:t>
            </a:r>
            <a:br>
              <a:rPr lang="en-US" sz="3600" i="1" dirty="0" smtClean="0"/>
            </a:br>
            <a:r>
              <a:rPr lang="en-US" sz="3600" i="1" dirty="0" smtClean="0"/>
              <a:t>learners: A conceptual</a:t>
            </a:r>
            <a:br>
              <a:rPr lang="en-US" sz="3600" i="1" dirty="0" smtClean="0"/>
            </a:br>
            <a:r>
              <a:rPr lang="en-US" sz="3600" i="1" dirty="0" smtClean="0"/>
              <a:t> framework </a:t>
            </a:r>
            <a:r>
              <a:rPr lang="en-US" sz="3600" dirty="0" smtClean="0"/>
              <a:t/>
            </a:r>
            <a:br>
              <a:rPr lang="en-US" sz="3600" dirty="0" smtClean="0"/>
            </a:br>
            <a:r>
              <a:rPr lang="en-US" sz="2400" dirty="0" smtClean="0"/>
              <a:t>A </a:t>
            </a:r>
            <a:r>
              <a:rPr lang="en-US" sz="2400" dirty="0" err="1" smtClean="0"/>
              <a:t>́ıda</a:t>
            </a:r>
            <a:r>
              <a:rPr lang="en-US" sz="2400" dirty="0" smtClean="0"/>
              <a:t> </a:t>
            </a:r>
            <a:r>
              <a:rPr lang="en-US" sz="2400" dirty="0" err="1" smtClean="0"/>
              <a:t>Walqui</a:t>
            </a:r>
            <a:r>
              <a:rPr lang="en-US" sz="2000" dirty="0" smtClean="0"/>
              <a:t/>
            </a:r>
            <a:br>
              <a:rPr lang="en-US" sz="2000" dirty="0" smtClean="0"/>
            </a:br>
            <a:r>
              <a:rPr lang="en-US" sz="2000" dirty="0"/>
              <a:t>The International Journal of Bilingual Education and </a:t>
            </a:r>
            <a:r>
              <a:rPr lang="en-US" sz="2000" dirty="0" smtClean="0"/>
              <a:t>Bilingualism.  </a:t>
            </a:r>
            <a:br>
              <a:rPr lang="en-US" sz="2000" dirty="0" smtClean="0"/>
            </a:br>
            <a:r>
              <a:rPr lang="en-US" sz="2000" dirty="0" smtClean="0"/>
              <a:t>Vol</a:t>
            </a:r>
            <a:r>
              <a:rPr lang="en-US" sz="2000" dirty="0"/>
              <a:t>. 9, No. </a:t>
            </a:r>
            <a:r>
              <a:rPr lang="en-US" sz="2000" dirty="0" smtClean="0"/>
              <a:t>2 (2006).</a:t>
            </a:r>
            <a:endParaRPr lang="en-US" sz="3600" dirty="0"/>
          </a:p>
        </p:txBody>
      </p:sp>
      <p:pic>
        <p:nvPicPr>
          <p:cNvPr id="4" name="Picture 3"/>
          <p:cNvPicPr>
            <a:picLocks noChangeAspect="1"/>
          </p:cNvPicPr>
          <p:nvPr/>
        </p:nvPicPr>
        <p:blipFill>
          <a:blip r:embed="rId2"/>
          <a:stretch>
            <a:fillRect/>
          </a:stretch>
        </p:blipFill>
        <p:spPr>
          <a:xfrm>
            <a:off x="2968047" y="3654936"/>
            <a:ext cx="1343810" cy="137658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4"/>
          <p:cNvPicPr>
            <a:picLocks noChangeAspect="1"/>
          </p:cNvPicPr>
          <p:nvPr/>
        </p:nvPicPr>
        <p:blipFill>
          <a:blip r:embed="rId3"/>
          <a:stretch>
            <a:fillRect/>
          </a:stretch>
        </p:blipFill>
        <p:spPr>
          <a:xfrm>
            <a:off x="457200" y="3654936"/>
            <a:ext cx="2107078" cy="299584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6" name="Picture 5"/>
          <p:cNvPicPr>
            <a:picLocks noChangeAspect="1"/>
          </p:cNvPicPr>
          <p:nvPr/>
        </p:nvPicPr>
        <p:blipFill>
          <a:blip r:embed="rId4"/>
          <a:stretch>
            <a:fillRect/>
          </a:stretch>
        </p:blipFill>
        <p:spPr>
          <a:xfrm>
            <a:off x="4745928" y="462669"/>
            <a:ext cx="4398072" cy="6395331"/>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71996" y="660400"/>
            <a:ext cx="7772400" cy="1470025"/>
          </a:xfrm>
        </p:spPr>
        <p:txBody>
          <a:bodyPr/>
          <a:lstStyle/>
          <a:p>
            <a:r>
              <a:rPr lang="en-US" dirty="0" smtClean="0"/>
              <a:t>Six main types of instructional scaffolding for </a:t>
            </a:r>
            <a:r>
              <a:rPr lang="en-US" dirty="0" err="1" smtClean="0"/>
              <a:t>ELLs</a:t>
            </a:r>
            <a:r>
              <a:rPr lang="en-US" dirty="0" smtClean="0"/>
              <a:t>:</a:t>
            </a:r>
            <a:endParaRPr lang="en-US" dirty="0"/>
          </a:p>
        </p:txBody>
      </p:sp>
      <p:sp>
        <p:nvSpPr>
          <p:cNvPr id="3" name="Subtitle 2"/>
          <p:cNvSpPr>
            <a:spLocks noGrp="1"/>
          </p:cNvSpPr>
          <p:nvPr>
            <p:ph type="subTitle" idx="1"/>
          </p:nvPr>
        </p:nvSpPr>
        <p:spPr>
          <a:xfrm>
            <a:off x="1371600" y="2512644"/>
            <a:ext cx="6400800" cy="3976053"/>
          </a:xfrm>
          <a:effectLst>
            <a:outerShdw blurRad="50800" dist="63500" dir="3480000" rotWithShape="0">
              <a:srgbClr val="000000">
                <a:alpha val="43000"/>
              </a:srgbClr>
            </a:outerShdw>
          </a:effectLst>
        </p:spPr>
        <p:style>
          <a:lnRef idx="1">
            <a:schemeClr val="accent1"/>
          </a:lnRef>
          <a:fillRef idx="2">
            <a:schemeClr val="accent1"/>
          </a:fillRef>
          <a:effectRef idx="1">
            <a:schemeClr val="accent1"/>
          </a:effectRef>
          <a:fontRef idx="minor">
            <a:schemeClr val="dk1"/>
          </a:fontRef>
        </p:style>
        <p:txBody>
          <a:bodyPr>
            <a:normAutofit/>
          </a:bodyPr>
          <a:lstStyle/>
          <a:p>
            <a:r>
              <a:rPr lang="en-US" sz="3600" dirty="0">
                <a:solidFill>
                  <a:schemeClr val="tx1"/>
                </a:solidFill>
                <a:effectLst>
                  <a:outerShdw blurRad="50800" dist="38100" dir="2700000">
                    <a:srgbClr val="000000">
                      <a:alpha val="43000"/>
                    </a:srgbClr>
                  </a:outerShdw>
                </a:effectLst>
              </a:rPr>
              <a:t>m</a:t>
            </a:r>
            <a:r>
              <a:rPr lang="en-US" sz="3600" dirty="0" smtClean="0">
                <a:solidFill>
                  <a:schemeClr val="tx1"/>
                </a:solidFill>
                <a:effectLst>
                  <a:outerShdw blurRad="50800" dist="38100" dir="2700000">
                    <a:srgbClr val="000000">
                      <a:alpha val="43000"/>
                    </a:srgbClr>
                  </a:outerShdw>
                </a:effectLst>
              </a:rPr>
              <a:t>odeling</a:t>
            </a:r>
          </a:p>
          <a:p>
            <a:r>
              <a:rPr lang="en-US" sz="3600" dirty="0">
                <a:solidFill>
                  <a:schemeClr val="tx1"/>
                </a:solidFill>
                <a:effectLst>
                  <a:outerShdw blurRad="50800" dist="38100" dir="2700000">
                    <a:srgbClr val="000000">
                      <a:alpha val="43000"/>
                    </a:srgbClr>
                  </a:outerShdw>
                </a:effectLst>
              </a:rPr>
              <a:t>b</a:t>
            </a:r>
            <a:r>
              <a:rPr lang="en-US" sz="3600" dirty="0" smtClean="0">
                <a:solidFill>
                  <a:schemeClr val="tx1"/>
                </a:solidFill>
                <a:effectLst>
                  <a:outerShdw blurRad="50800" dist="38100" dir="2700000">
                    <a:srgbClr val="000000">
                      <a:alpha val="43000"/>
                    </a:srgbClr>
                  </a:outerShdw>
                </a:effectLst>
              </a:rPr>
              <a:t>ridging</a:t>
            </a:r>
          </a:p>
          <a:p>
            <a:r>
              <a:rPr lang="en-US" sz="3600" dirty="0" smtClean="0">
                <a:solidFill>
                  <a:schemeClr val="tx1"/>
                </a:solidFill>
                <a:effectLst>
                  <a:outerShdw blurRad="50800" dist="38100" dir="2700000">
                    <a:srgbClr val="000000">
                      <a:alpha val="43000"/>
                    </a:srgbClr>
                  </a:outerShdw>
                </a:effectLst>
              </a:rPr>
              <a:t>contextualizing</a:t>
            </a:r>
          </a:p>
          <a:p>
            <a:r>
              <a:rPr lang="en-US" sz="3600" dirty="0">
                <a:solidFill>
                  <a:schemeClr val="tx1"/>
                </a:solidFill>
                <a:effectLst>
                  <a:outerShdw blurRad="50800" dist="38100" dir="2700000">
                    <a:srgbClr val="000000">
                      <a:alpha val="43000"/>
                    </a:srgbClr>
                  </a:outerShdw>
                </a:effectLst>
              </a:rPr>
              <a:t>b</a:t>
            </a:r>
            <a:r>
              <a:rPr lang="en-US" sz="3600" dirty="0" smtClean="0">
                <a:solidFill>
                  <a:schemeClr val="tx1"/>
                </a:solidFill>
                <a:effectLst>
                  <a:outerShdw blurRad="50800" dist="38100" dir="2700000">
                    <a:srgbClr val="000000">
                      <a:alpha val="43000"/>
                    </a:srgbClr>
                  </a:outerShdw>
                </a:effectLst>
              </a:rPr>
              <a:t>uilding </a:t>
            </a:r>
            <a:r>
              <a:rPr lang="en-US" sz="3600" dirty="0">
                <a:solidFill>
                  <a:schemeClr val="tx1"/>
                </a:solidFill>
                <a:effectLst>
                  <a:outerShdw blurRad="50800" dist="38100" dir="2700000">
                    <a:srgbClr val="000000">
                      <a:alpha val="43000"/>
                    </a:srgbClr>
                  </a:outerShdw>
                </a:effectLst>
              </a:rPr>
              <a:t>s</a:t>
            </a:r>
            <a:r>
              <a:rPr lang="en-US" sz="3600" dirty="0" smtClean="0">
                <a:solidFill>
                  <a:schemeClr val="tx1"/>
                </a:solidFill>
                <a:effectLst>
                  <a:outerShdw blurRad="50800" dist="38100" dir="2700000">
                    <a:srgbClr val="000000">
                      <a:alpha val="43000"/>
                    </a:srgbClr>
                  </a:outerShdw>
                </a:effectLst>
              </a:rPr>
              <a:t>chema</a:t>
            </a:r>
          </a:p>
          <a:p>
            <a:r>
              <a:rPr lang="en-US" sz="3600" dirty="0">
                <a:solidFill>
                  <a:schemeClr val="tx1"/>
                </a:solidFill>
                <a:effectLst>
                  <a:outerShdw blurRad="50800" dist="38100" dir="2700000">
                    <a:srgbClr val="000000">
                      <a:alpha val="43000"/>
                    </a:srgbClr>
                  </a:outerShdw>
                </a:effectLst>
              </a:rPr>
              <a:t>r</a:t>
            </a:r>
            <a:r>
              <a:rPr lang="en-US" sz="3600" dirty="0" smtClean="0">
                <a:solidFill>
                  <a:schemeClr val="tx1"/>
                </a:solidFill>
                <a:effectLst>
                  <a:outerShdw blurRad="50800" dist="38100" dir="2700000">
                    <a:srgbClr val="000000">
                      <a:alpha val="43000"/>
                    </a:srgbClr>
                  </a:outerShdw>
                </a:effectLst>
              </a:rPr>
              <a:t>e-presenting text</a:t>
            </a:r>
          </a:p>
          <a:p>
            <a:r>
              <a:rPr lang="en-US" sz="3600" dirty="0">
                <a:solidFill>
                  <a:schemeClr val="tx1"/>
                </a:solidFill>
                <a:effectLst>
                  <a:outerShdw blurRad="50800" dist="38100" dir="2700000">
                    <a:srgbClr val="000000">
                      <a:alpha val="43000"/>
                    </a:srgbClr>
                  </a:outerShdw>
                </a:effectLst>
              </a:rPr>
              <a:t>d</a:t>
            </a:r>
            <a:r>
              <a:rPr lang="en-US" sz="3600" dirty="0" smtClean="0">
                <a:solidFill>
                  <a:schemeClr val="tx1"/>
                </a:solidFill>
                <a:effectLst>
                  <a:outerShdw blurRad="50800" dist="38100" dir="2700000">
                    <a:srgbClr val="000000">
                      <a:alpha val="43000"/>
                    </a:srgbClr>
                  </a:outerShdw>
                </a:effectLst>
              </a:rPr>
              <a:t>eveloping </a:t>
            </a:r>
            <a:r>
              <a:rPr lang="en-US" sz="3600" dirty="0" err="1" smtClean="0">
                <a:solidFill>
                  <a:schemeClr val="tx1"/>
                </a:solidFill>
                <a:effectLst>
                  <a:outerShdw blurRad="50800" dist="38100" dir="2700000">
                    <a:srgbClr val="000000">
                      <a:alpha val="43000"/>
                    </a:srgbClr>
                  </a:outerShdw>
                </a:effectLst>
              </a:rPr>
              <a:t>metacognition</a:t>
            </a:r>
            <a:r>
              <a:rPr lang="en-US" sz="3600" dirty="0" smtClean="0">
                <a:solidFill>
                  <a:schemeClr val="tx1"/>
                </a:solidFill>
              </a:rPr>
              <a:t> </a:t>
            </a:r>
            <a:endParaRPr lang="en-US" sz="3600" dirty="0">
              <a:solidFill>
                <a:schemeClr val="tx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t>
            </a:r>
            <a:r>
              <a:rPr lang="en-US" dirty="0" smtClean="0"/>
              <a:t>odeling </a:t>
            </a:r>
            <a:endParaRPr lang="en-US" dirty="0"/>
          </a:p>
        </p:txBody>
      </p:sp>
      <p:sp>
        <p:nvSpPr>
          <p:cNvPr id="3" name="Content Placeholder 2"/>
          <p:cNvSpPr>
            <a:spLocks noGrp="1"/>
          </p:cNvSpPr>
          <p:nvPr>
            <p:ph idx="1"/>
          </p:nvPr>
        </p:nvSpPr>
        <p:spPr>
          <a:xfrm>
            <a:off x="457200" y="1600200"/>
            <a:ext cx="8229600" cy="5026554"/>
          </a:xfrm>
        </p:spPr>
        <p:txBody>
          <a:bodyPr>
            <a:normAutofit fontScale="92500" lnSpcReduction="20000"/>
          </a:bodyPr>
          <a:lstStyle/>
          <a:p>
            <a:pPr marL="0">
              <a:buNone/>
            </a:pPr>
            <a:r>
              <a:rPr lang="en-US" dirty="0" smtClean="0"/>
              <a:t>“Students </a:t>
            </a:r>
            <a:r>
              <a:rPr lang="en-US" dirty="0"/>
              <a:t>need to be given clear examples of what is requested of them for imitation. When introducing a new task or working format, it is indispensable that the learners be able to see or hear what a developing product looks like</a:t>
            </a:r>
            <a:r>
              <a:rPr lang="en-US" dirty="0" smtClean="0"/>
              <a:t>.</a:t>
            </a:r>
            <a:br>
              <a:rPr lang="en-US" dirty="0" smtClean="0"/>
            </a:br>
            <a:r>
              <a:rPr lang="en-US" dirty="0" smtClean="0"/>
              <a:t/>
            </a:r>
            <a:br>
              <a:rPr lang="en-US" dirty="0" smtClean="0"/>
            </a:br>
            <a:r>
              <a:rPr lang="en-US" dirty="0" smtClean="0"/>
              <a:t>‘In </a:t>
            </a:r>
            <a:r>
              <a:rPr lang="en-US" dirty="0"/>
              <a:t>my chemistry class I can always do well because the teacher first demonstrates an experiment, and then we try a similar one. Then he asks us to write down the procedure and the conclusions in groups of two or four. I can do it. I can even use the new words because I know what they mean</a:t>
            </a:r>
            <a:r>
              <a:rPr lang="en-US" dirty="0" smtClean="0"/>
              <a:t>.’ “</a:t>
            </a:r>
          </a:p>
          <a:p>
            <a:pPr marL="0">
              <a:buNone/>
            </a:pPr>
            <a:r>
              <a:rPr lang="en-US" sz="2118" dirty="0" err="1"/>
              <a:t>p</a:t>
            </a:r>
            <a:r>
              <a:rPr lang="en-US" sz="2118" dirty="0" smtClean="0"/>
              <a:t>. 170-171</a:t>
            </a:r>
            <a:endParaRPr lang="en-US" sz="2118"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bridging</a:t>
            </a:r>
            <a:endParaRPr lang="en-US" dirty="0"/>
          </a:p>
        </p:txBody>
      </p:sp>
      <p:sp>
        <p:nvSpPr>
          <p:cNvPr id="3" name="Content Placeholder 2"/>
          <p:cNvSpPr>
            <a:spLocks noGrp="1"/>
          </p:cNvSpPr>
          <p:nvPr>
            <p:ph idx="1"/>
          </p:nvPr>
        </p:nvSpPr>
        <p:spPr/>
        <p:txBody>
          <a:bodyPr/>
          <a:lstStyle/>
          <a:p>
            <a:r>
              <a:rPr lang="en-US" dirty="0" smtClean="0"/>
              <a:t>Activate prior knowledge;</a:t>
            </a:r>
          </a:p>
          <a:p>
            <a:r>
              <a:rPr lang="en-US" dirty="0" smtClean="0"/>
              <a:t>Establish personal links to the subject matter;</a:t>
            </a:r>
          </a:p>
          <a:p>
            <a:r>
              <a:rPr lang="en-US" dirty="0" smtClean="0"/>
              <a:t>Use anticipatory guides, e.g., KWL structures;</a:t>
            </a:r>
            <a:endParaRPr lang="en-US" dirty="0"/>
          </a:p>
        </p:txBody>
      </p:sp>
      <p:pic>
        <p:nvPicPr>
          <p:cNvPr id="4" name="Picture 3"/>
          <p:cNvPicPr>
            <a:picLocks noChangeAspect="1"/>
          </p:cNvPicPr>
          <p:nvPr/>
        </p:nvPicPr>
        <p:blipFill>
          <a:blip r:embed="rId2">
            <a:grayscl/>
          </a:blip>
          <a:srcRect t="22485" b="18118"/>
          <a:stretch>
            <a:fillRect/>
          </a:stretch>
        </p:blipFill>
        <p:spPr>
          <a:xfrm>
            <a:off x="1863657" y="3461892"/>
            <a:ext cx="5717660" cy="3396108"/>
          </a:xfrm>
          <a:prstGeom prst="rect">
            <a:avLst/>
          </a:prstGeom>
        </p:spPr>
      </p:pic>
      <p:sp>
        <p:nvSpPr>
          <p:cNvPr id="5" name="TextBox 4"/>
          <p:cNvSpPr txBox="1"/>
          <p:nvPr/>
        </p:nvSpPr>
        <p:spPr>
          <a:xfrm>
            <a:off x="457200" y="4764305"/>
            <a:ext cx="1490926" cy="830997"/>
          </a:xfrm>
          <a:prstGeom prst="rect">
            <a:avLst/>
          </a:prstGeom>
          <a:noFill/>
        </p:spPr>
        <p:txBody>
          <a:bodyPr wrap="square" rtlCol="0">
            <a:prstTxWarp prst="textTriangle">
              <a:avLst/>
            </a:prstTxWarp>
            <a:spAutoFit/>
          </a:bodyPr>
          <a:lstStyle/>
          <a:p>
            <a:r>
              <a:rPr lang="en-US" sz="4800" dirty="0" smtClean="0"/>
              <a:t>OLD</a:t>
            </a:r>
            <a:endParaRPr lang="en-US" sz="4800" dirty="0"/>
          </a:p>
        </p:txBody>
      </p:sp>
      <p:sp>
        <p:nvSpPr>
          <p:cNvPr id="6" name="TextBox 5"/>
          <p:cNvSpPr txBox="1"/>
          <p:nvPr/>
        </p:nvSpPr>
        <p:spPr>
          <a:xfrm>
            <a:off x="7581317" y="4085708"/>
            <a:ext cx="1490926" cy="830997"/>
          </a:xfrm>
          <a:prstGeom prst="rect">
            <a:avLst/>
          </a:prstGeom>
          <a:noFill/>
        </p:spPr>
        <p:txBody>
          <a:bodyPr wrap="square" rtlCol="0">
            <a:prstTxWarp prst="textTriangle">
              <a:avLst/>
            </a:prstTxWarp>
            <a:spAutoFit/>
          </a:bodyPr>
          <a:lstStyle/>
          <a:p>
            <a:r>
              <a:rPr lang="en-US" sz="4800" dirty="0" smtClean="0"/>
              <a:t>NEW</a:t>
            </a:r>
            <a:endParaRPr lang="en-US" sz="4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contextualizing</a:t>
            </a:r>
            <a:endParaRPr lang="en-US" dirty="0"/>
          </a:p>
        </p:txBody>
      </p:sp>
      <p:sp>
        <p:nvSpPr>
          <p:cNvPr id="3" name="Content Placeholder 2"/>
          <p:cNvSpPr>
            <a:spLocks noGrp="1"/>
          </p:cNvSpPr>
          <p:nvPr>
            <p:ph idx="1"/>
          </p:nvPr>
        </p:nvSpPr>
        <p:spPr>
          <a:xfrm>
            <a:off x="457200" y="1600200"/>
            <a:ext cx="8229600" cy="4525963"/>
          </a:xfrm>
        </p:spPr>
        <p:txBody>
          <a:bodyPr>
            <a:normAutofit fontScale="92500" lnSpcReduction="10000"/>
          </a:bodyPr>
          <a:lstStyle/>
          <a:p>
            <a:pPr marL="0">
              <a:buNone/>
            </a:pPr>
            <a:r>
              <a:rPr lang="en-US" dirty="0" smtClean="0"/>
              <a:t>“One </a:t>
            </a:r>
            <a:r>
              <a:rPr lang="en-US" dirty="0"/>
              <a:t>of the greatest problems English learners face in content area classes is reading the textbooks. Not only is the language academic, but it is usually very dry and dense, with few or no relevant illustrations, and presented in a linear rather than cyclical way. Embedding this language in a sensory context by using </a:t>
            </a:r>
            <a:r>
              <a:rPr lang="en-US" dirty="0" err="1"/>
              <a:t>manipulatives</a:t>
            </a:r>
            <a:r>
              <a:rPr lang="en-US" dirty="0"/>
              <a:t>, pictures, a few minutes of a film (without sound) and other types of</a:t>
            </a:r>
            <a:r>
              <a:rPr lang="en-US" dirty="0" smtClean="0"/>
              <a:t> </a:t>
            </a:r>
            <a:br>
              <a:rPr lang="en-US" dirty="0" smtClean="0"/>
            </a:br>
            <a:r>
              <a:rPr lang="en-US" dirty="0" err="1" smtClean="0"/>
              <a:t>realia</a:t>
            </a:r>
            <a:r>
              <a:rPr lang="en-US" dirty="0" smtClean="0"/>
              <a:t>  </a:t>
            </a:r>
            <a:r>
              <a:rPr lang="en-US" dirty="0"/>
              <a:t>can make language accessible and</a:t>
            </a:r>
            <a:r>
              <a:rPr lang="en-US" dirty="0" smtClean="0"/>
              <a:t> </a:t>
            </a:r>
            <a:br>
              <a:rPr lang="en-US" dirty="0" smtClean="0"/>
            </a:br>
            <a:r>
              <a:rPr lang="en-US" dirty="0" smtClean="0"/>
              <a:t>engaging </a:t>
            </a:r>
            <a:r>
              <a:rPr lang="en-US" dirty="0"/>
              <a:t>for </a:t>
            </a:r>
            <a:r>
              <a:rPr lang="en-US" dirty="0" smtClean="0"/>
              <a:t>students …”</a:t>
            </a:r>
            <a:br>
              <a:rPr lang="en-US" dirty="0" smtClean="0"/>
            </a:br>
            <a:r>
              <a:rPr lang="en-US" sz="1946" dirty="0" err="1" smtClean="0"/>
              <a:t>p</a:t>
            </a:r>
            <a:r>
              <a:rPr lang="en-US" sz="1946" dirty="0" smtClean="0"/>
              <a:t>. 173</a:t>
            </a:r>
            <a:endParaRPr lang="en-US" sz="1946" dirty="0"/>
          </a:p>
        </p:txBody>
      </p:sp>
      <p:pic>
        <p:nvPicPr>
          <p:cNvPr id="4" name="Picture 3"/>
          <p:cNvPicPr>
            <a:picLocks noChangeAspect="1"/>
          </p:cNvPicPr>
          <p:nvPr/>
        </p:nvPicPr>
        <p:blipFill>
          <a:blip r:embed="rId2"/>
          <a:srcRect t="13645" b="12930"/>
          <a:stretch>
            <a:fillRect/>
          </a:stretch>
        </p:blipFill>
        <p:spPr>
          <a:xfrm>
            <a:off x="7031687" y="4749174"/>
            <a:ext cx="1868631" cy="1884482"/>
          </a:xfrm>
          <a:prstGeom prst="rect">
            <a:avLst/>
          </a:prstGeom>
          <a:effectLst>
            <a:outerShdw blurRad="50800" dist="76200" dir="2700000">
              <a:srgbClr val="000000">
                <a:alpha val="43000"/>
              </a:srgbClr>
            </a:outerShdw>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t>
            </a:r>
            <a:r>
              <a:rPr lang="en-US" dirty="0" smtClean="0"/>
              <a:t>uilding schema</a:t>
            </a:r>
            <a:endParaRPr lang="en-US" dirty="0"/>
          </a:p>
        </p:txBody>
      </p:sp>
      <p:sp>
        <p:nvSpPr>
          <p:cNvPr id="3" name="Content Placeholder 2"/>
          <p:cNvSpPr>
            <a:spLocks noGrp="1"/>
          </p:cNvSpPr>
          <p:nvPr>
            <p:ph idx="1"/>
          </p:nvPr>
        </p:nvSpPr>
        <p:spPr/>
        <p:txBody>
          <a:bodyPr/>
          <a:lstStyle/>
          <a:p>
            <a:r>
              <a:rPr lang="en-US" dirty="0" smtClean="0"/>
              <a:t>Preview highlights;</a:t>
            </a:r>
          </a:p>
          <a:p>
            <a:r>
              <a:rPr lang="en-US" dirty="0" smtClean="0"/>
              <a:t>Activate prior knowledge;</a:t>
            </a:r>
          </a:p>
          <a:p>
            <a:r>
              <a:rPr lang="en-US" dirty="0"/>
              <a:t>e</a:t>
            </a:r>
            <a:r>
              <a:rPr lang="en-US" dirty="0" smtClean="0"/>
              <a:t>.g.,</a:t>
            </a:r>
          </a:p>
        </p:txBody>
      </p:sp>
      <p:pic>
        <p:nvPicPr>
          <p:cNvPr id="4" name="Picture 3" descr="Screen shot 2011-11-27 at 7.56.10 PM.png"/>
          <p:cNvPicPr>
            <a:picLocks noChangeAspect="1"/>
          </p:cNvPicPr>
          <p:nvPr/>
        </p:nvPicPr>
        <p:blipFill>
          <a:blip r:embed="rId2"/>
          <a:stretch>
            <a:fillRect/>
          </a:stretch>
        </p:blipFill>
        <p:spPr>
          <a:xfrm>
            <a:off x="1595101" y="3079292"/>
            <a:ext cx="7471158" cy="3533656"/>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a:t>
            </a:r>
            <a:r>
              <a:rPr lang="en-US" dirty="0" smtClean="0"/>
              <a:t>e-presenting text</a:t>
            </a:r>
            <a:endParaRPr lang="en-US" dirty="0"/>
          </a:p>
        </p:txBody>
      </p:sp>
      <p:sp>
        <p:nvSpPr>
          <p:cNvPr id="3" name="Content Placeholder 2"/>
          <p:cNvSpPr>
            <a:spLocks noGrp="1"/>
          </p:cNvSpPr>
          <p:nvPr>
            <p:ph idx="1"/>
          </p:nvPr>
        </p:nvSpPr>
        <p:spPr/>
        <p:txBody>
          <a:bodyPr/>
          <a:lstStyle/>
          <a:p>
            <a:pPr>
              <a:buNone/>
            </a:pPr>
            <a:r>
              <a:rPr lang="en-US" dirty="0" smtClean="0"/>
              <a:t>Putting it in your own words.</a:t>
            </a:r>
          </a:p>
          <a:p>
            <a:pPr>
              <a:buNone/>
            </a:pPr>
            <a:r>
              <a:rPr lang="en-US" dirty="0" smtClean="0"/>
              <a:t>A progression may be employed </a:t>
            </a:r>
            <a:r>
              <a:rPr lang="en-US" sz="1800" dirty="0" smtClean="0"/>
              <a:t>(</a:t>
            </a:r>
            <a:r>
              <a:rPr lang="en-US" sz="1800" dirty="0" err="1" smtClean="0"/>
              <a:t>Moffet</a:t>
            </a:r>
            <a:r>
              <a:rPr lang="en-US" sz="1800" dirty="0" smtClean="0"/>
              <a:t>, 1983)</a:t>
            </a:r>
            <a:r>
              <a:rPr lang="en-US" dirty="0" smtClean="0"/>
              <a:t>: </a:t>
            </a:r>
          </a:p>
          <a:p>
            <a:pPr lvl="1"/>
            <a:r>
              <a:rPr lang="en-US" dirty="0" smtClean="0"/>
              <a:t>Say what is happening;</a:t>
            </a:r>
          </a:p>
          <a:p>
            <a:pPr lvl="1"/>
            <a:r>
              <a:rPr lang="en-US" dirty="0" smtClean="0"/>
              <a:t>Say what has happened;</a:t>
            </a:r>
          </a:p>
          <a:p>
            <a:pPr lvl="1"/>
            <a:r>
              <a:rPr lang="en-US" dirty="0" smtClean="0"/>
              <a:t>Say what happens generally; </a:t>
            </a:r>
          </a:p>
          <a:p>
            <a:pPr lvl="1"/>
            <a:r>
              <a:rPr lang="en-US" dirty="0" smtClean="0"/>
              <a:t>Say what may happen. </a:t>
            </a:r>
            <a:br>
              <a:rPr lang="en-US" dirty="0" smtClean="0"/>
            </a:br>
            <a:r>
              <a:rPr lang="en-US" sz="1800" dirty="0" err="1" smtClean="0"/>
              <a:t>p</a:t>
            </a:r>
            <a:r>
              <a:rPr lang="en-US" sz="1800" dirty="0" smtClean="0"/>
              <a:t>. 174 </a:t>
            </a:r>
            <a:endParaRPr lang="en-US" sz="1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developing </a:t>
            </a:r>
            <a:r>
              <a:rPr lang="en-US" dirty="0" err="1" smtClean="0"/>
              <a:t>metacognition</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a:t>(1</a:t>
            </a:r>
            <a:r>
              <a:rPr lang="en-US" dirty="0" smtClean="0"/>
              <a:t>) consciously </a:t>
            </a:r>
            <a:r>
              <a:rPr lang="en-US" dirty="0"/>
              <a:t>applying learned strategies while engaging in activity;</a:t>
            </a:r>
            <a:r>
              <a:rPr lang="en-US" dirty="0" smtClean="0"/>
              <a:t> </a:t>
            </a:r>
          </a:p>
          <a:p>
            <a:pPr>
              <a:buNone/>
            </a:pPr>
            <a:r>
              <a:rPr lang="en-US" dirty="0" smtClean="0"/>
              <a:t>(</a:t>
            </a:r>
            <a:r>
              <a:rPr lang="en-US" dirty="0"/>
              <a:t>2) knowledge and awareness of strategic options a learner has and the ability to choose the most effective one for the particular activity at hand</a:t>
            </a:r>
            <a:r>
              <a:rPr lang="en-US" dirty="0" smtClean="0"/>
              <a:t>;</a:t>
            </a:r>
          </a:p>
          <a:p>
            <a:pPr>
              <a:buNone/>
            </a:pPr>
            <a:r>
              <a:rPr lang="en-US" dirty="0" smtClean="0"/>
              <a:t>(</a:t>
            </a:r>
            <a:r>
              <a:rPr lang="en-US" dirty="0"/>
              <a:t>3</a:t>
            </a:r>
            <a:r>
              <a:rPr lang="en-US" dirty="0" smtClean="0"/>
              <a:t>) monitoring</a:t>
            </a:r>
            <a:r>
              <a:rPr lang="en-US" dirty="0"/>
              <a:t>, evaluating and adjusting performance during activity; and</a:t>
            </a:r>
            <a:r>
              <a:rPr lang="en-US" dirty="0" smtClean="0"/>
              <a:t> </a:t>
            </a:r>
          </a:p>
          <a:p>
            <a:pPr>
              <a:buNone/>
            </a:pPr>
            <a:r>
              <a:rPr lang="en-US" dirty="0" smtClean="0"/>
              <a:t>(</a:t>
            </a:r>
            <a:r>
              <a:rPr lang="en-US" dirty="0"/>
              <a:t>4) planning for future performance based on evaluation of past </a:t>
            </a:r>
            <a:r>
              <a:rPr lang="en-US" dirty="0" smtClean="0"/>
              <a:t>performance.</a:t>
            </a:r>
            <a:br>
              <a:rPr lang="en-US" dirty="0" smtClean="0"/>
            </a:br>
            <a:r>
              <a:rPr lang="en-US" sz="1946" dirty="0" err="1" smtClean="0"/>
              <a:t>p</a:t>
            </a:r>
            <a:r>
              <a:rPr lang="en-US" sz="1946" dirty="0" smtClean="0"/>
              <a:t>. 176</a:t>
            </a:r>
            <a:endParaRPr lang="en-US" sz="1946"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99</TotalTime>
  <Words>432</Words>
  <Application>Microsoft Macintosh PowerPoint</Application>
  <PresentationFormat>On-screen Show (4:3)</PresentationFormat>
  <Paragraphs>35</Paragraphs>
  <Slides>8</Slides>
  <Notes>0</Notes>
  <HiddenSlides>0</HiddenSlides>
  <MMClips>0</MMClips>
  <ScaleCrop>false</ScaleCrop>
  <HeadingPairs>
    <vt:vector size="4" baseType="variant">
      <vt:variant>
        <vt:lpstr>Design Template</vt:lpstr>
      </vt:variant>
      <vt:variant>
        <vt:i4>1</vt:i4>
      </vt:variant>
      <vt:variant>
        <vt:lpstr>Slide Titles</vt:lpstr>
      </vt:variant>
      <vt:variant>
        <vt:i4>8</vt:i4>
      </vt:variant>
    </vt:vector>
  </HeadingPairs>
  <TitlesOfParts>
    <vt:vector size="9" baseType="lpstr">
      <vt:lpstr>Office Theme</vt:lpstr>
      <vt:lpstr>Scaffolding instruction  for English language  learners: A conceptual  framework  A ́ıda Walqui The International Journal of Bilingual Education and Bilingualism.   Vol. 9, No. 2 (2006).</vt:lpstr>
      <vt:lpstr>Six main types of instructional scaffolding for ELLs:</vt:lpstr>
      <vt:lpstr>modeling </vt:lpstr>
      <vt:lpstr>bridging</vt:lpstr>
      <vt:lpstr>contextualizing</vt:lpstr>
      <vt:lpstr>building schema</vt:lpstr>
      <vt:lpstr>re-presenting text</vt:lpstr>
      <vt:lpstr>developing metacognition</vt:lpstr>
    </vt:vector>
  </TitlesOfParts>
  <Company>Seattle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Scaffolding instruction for English language learners: A conceptual framework  A ́ıda Walqui (2006).  The International Journal of Bilingual Education and Bilingualism.  Vol. 9, No. 2</dc:title>
  <dc:creator>Mark Roddy</dc:creator>
  <cp:lastModifiedBy>Mark Roddy</cp:lastModifiedBy>
  <cp:revision>7</cp:revision>
  <dcterms:created xsi:type="dcterms:W3CDTF">2011-11-28T02:53:01Z</dcterms:created>
  <dcterms:modified xsi:type="dcterms:W3CDTF">2011-11-28T04:32:40Z</dcterms:modified>
</cp:coreProperties>
</file>